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593" r:id="rId2"/>
    <p:sldId id="807" r:id="rId3"/>
    <p:sldId id="735" r:id="rId4"/>
    <p:sldId id="808" r:id="rId5"/>
    <p:sldId id="809" r:id="rId6"/>
    <p:sldId id="813" r:id="rId7"/>
    <p:sldId id="810" r:id="rId8"/>
    <p:sldId id="811" r:id="rId9"/>
    <p:sldId id="812" r:id="rId10"/>
    <p:sldId id="815" r:id="rId11"/>
    <p:sldId id="814" r:id="rId12"/>
    <p:sldId id="816" r:id="rId13"/>
    <p:sldId id="737" r:id="rId14"/>
    <p:sldId id="817" r:id="rId15"/>
    <p:sldId id="738" r:id="rId16"/>
    <p:sldId id="739" r:id="rId17"/>
    <p:sldId id="818" r:id="rId18"/>
    <p:sldId id="820" r:id="rId19"/>
    <p:sldId id="819" r:id="rId20"/>
    <p:sldId id="821" r:id="rId21"/>
    <p:sldId id="740" r:id="rId22"/>
    <p:sldId id="822" r:id="rId23"/>
    <p:sldId id="823" r:id="rId24"/>
    <p:sldId id="824" r:id="rId25"/>
    <p:sldId id="825" r:id="rId26"/>
    <p:sldId id="826" r:id="rId27"/>
    <p:sldId id="827" r:id="rId28"/>
    <p:sldId id="828" r:id="rId29"/>
    <p:sldId id="829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1525" autoAdjust="0"/>
  </p:normalViewPr>
  <p:slideViewPr>
    <p:cSldViewPr snapToGrid="0">
      <p:cViewPr varScale="1">
        <p:scale>
          <a:sx n="61" d="100"/>
          <a:sy n="61" d="100"/>
        </p:scale>
        <p:origin x="159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Top</a:t>
            </a:r>
            <a:r>
              <a:rPr lang="en-US" baseline="0" dirty="0">
                <a:latin typeface="Arial Unicode MS" panose="020B0604020202020204" pitchFamily="34" charset="-128"/>
              </a:rPr>
              <a:t> 100 Word Usage from 3M </a:t>
            </a:r>
            <a:r>
              <a:rPr lang="en-US" baseline="0" dirty="0" err="1">
                <a:latin typeface="Arial Unicode MS" panose="020B0604020202020204" pitchFamily="34" charset="-128"/>
              </a:rPr>
              <a:t>SuperBowl</a:t>
            </a:r>
            <a:r>
              <a:rPr lang="en-US" baseline="0" dirty="0">
                <a:latin typeface="Arial Unicode MS" panose="020B0604020202020204" pitchFamily="34" charset="-128"/>
              </a:rPr>
              <a:t>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layout/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C1A-46A3-8A51-71285D80EB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94625400"/>
        <c:axId val="394626576"/>
      </c:lineChart>
      <c:catAx>
        <c:axId val="394625400"/>
        <c:scaling>
          <c:orientation val="minMax"/>
        </c:scaling>
        <c:delete val="1"/>
        <c:axPos val="b"/>
        <c:majorTickMark val="none"/>
        <c:minorTickMark val="none"/>
        <c:tickLblPos val="nextTo"/>
        <c:crossAx val="394626576"/>
        <c:crosses val="autoZero"/>
        <c:auto val="1"/>
        <c:lblAlgn val="ctr"/>
        <c:lblOffset val="100"/>
        <c:noMultiLvlLbl val="0"/>
      </c:catAx>
      <c:valAx>
        <c:axId val="394626576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625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latin typeface="Arial Unicode MS" panose="020B0604020202020204" pitchFamily="34" charset="-128"/>
              </a:rPr>
              <a:t>3M</a:t>
            </a:r>
            <a:r>
              <a:rPr lang="en-US" baseline="0" dirty="0" smtClean="0">
                <a:latin typeface="Arial Unicode MS" panose="020B0604020202020204" pitchFamily="34" charset="-128"/>
              </a:rPr>
              <a:t> SB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layout>
        <c:manualLayout>
          <c:xMode val="edge"/>
          <c:yMode val="edge"/>
          <c:x val="0.34934595549908326"/>
          <c:y val="3.0582488033899204E-2"/>
        </c:manualLayout>
      </c:layout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D0E-469A-A3F0-922BA88135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0552304"/>
        <c:axId val="400553872"/>
      </c:lineChart>
      <c:catAx>
        <c:axId val="400552304"/>
        <c:scaling>
          <c:orientation val="minMax"/>
        </c:scaling>
        <c:delete val="1"/>
        <c:axPos val="b"/>
        <c:majorTickMark val="none"/>
        <c:minorTickMark val="none"/>
        <c:tickLblPos val="nextTo"/>
        <c:crossAx val="400553872"/>
        <c:crosses val="autoZero"/>
        <c:auto val="1"/>
        <c:lblAlgn val="ctr"/>
        <c:lblOffset val="100"/>
        <c:noMultiLvlLbl val="0"/>
      </c:catAx>
      <c:valAx>
        <c:axId val="400553872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552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25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5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8/27/2019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8/27/2019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8/27/2019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8/27/2019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8/27/2019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8/27/2019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8/27/2019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8/27/2019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8/27/2019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88258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GSERM: Text Mining &amp; NLP</a:t>
            </a:r>
            <a:br>
              <a:rPr lang="en-US" dirty="0" smtClean="0"/>
            </a:br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Ted </a:t>
            </a:r>
            <a:r>
              <a:rPr lang="en-US" dirty="0" smtClean="0"/>
              <a:t>Kwartler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pPr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99535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00588" y="130722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 Law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1986773"/>
              </p:ext>
            </p:extLst>
          </p:nvPr>
        </p:nvGraphicFramePr>
        <p:xfrm>
          <a:off x="4771690" y="3263462"/>
          <a:ext cx="3931919" cy="2491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/>
          <p:cNvSpPr/>
          <p:nvPr/>
        </p:nvSpPr>
        <p:spPr>
          <a:xfrm>
            <a:off x="4770344" y="2218764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words in natural language but there is steep decline in everyday usage.  Follows a predictable pattern.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4477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4477" y="130722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Lexicon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4511" y="3779225"/>
            <a:ext cx="38747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library(</a:t>
            </a:r>
            <a:r>
              <a:rPr lang="en-US" sz="1800" kern="1200" dirty="0" err="1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qdap</a:t>
            </a:r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polarity()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kern="1200" dirty="0" smtClean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library(</a:t>
            </a:r>
            <a:r>
              <a:rPr lang="en-US" dirty="0" err="1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tidytext</a:t>
            </a:r>
            <a:r>
              <a:rPr lang="en-US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&amp; library(</a:t>
            </a:r>
            <a:r>
              <a:rPr lang="en-US" dirty="0" err="1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dplyr</a:t>
            </a:r>
            <a:r>
              <a:rPr lang="en-US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inner_join</a:t>
            </a:r>
            <a:r>
              <a:rPr lang="en-US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0202" y="2182905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Because of </a:t>
            </a:r>
            <a:r>
              <a:rPr lang="en-US" sz="1600" b="1" kern="1200" dirty="0" err="1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</a:t>
            </a:r>
            <a:r>
              <a:rPr lang="en-US" sz="1600" b="1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Law you can have </a:t>
            </a:r>
            <a:r>
              <a:rPr lang="en-US" sz="1600" b="1" kern="1200" dirty="0" err="1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pos</a:t>
            </a:r>
            <a:r>
              <a:rPr lang="en-US" sz="1600" b="1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US" sz="1600" b="1" kern="1200" dirty="0" err="1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neg</a:t>
            </a:r>
            <a:r>
              <a:rPr lang="en-US" sz="1600" b="1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lexicons that do not encompass all possible terms.</a:t>
            </a:r>
            <a:endParaRPr lang="en-US" sz="16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0107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Differences between Polarity &amp; Emotion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35973" y="2790496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Some emotions can be positive &amp; negative</a:t>
            </a:r>
          </a:p>
          <a:p>
            <a:pPr lvl="1"/>
            <a:endParaRPr lang="en-US" sz="2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won the lottery!!</a:t>
            </a:r>
            <a:endParaRPr lang="en-US" sz="1600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7578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Differences between Polarity &amp; Emotion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were hit by a bus!!</a:t>
            </a:r>
            <a:endParaRPr lang="en-US" sz="1600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35973" y="2806262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Some emotions can be positive &amp; negative</a:t>
            </a:r>
          </a:p>
          <a:p>
            <a:pPr lvl="1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61875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bit more complex polarity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4476" y="1159660"/>
            <a:ext cx="8484403" cy="4959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4477" y="1157657"/>
            <a:ext cx="8484402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Scoring</a:t>
            </a:r>
          </a:p>
        </p:txBody>
      </p:sp>
      <p:pic>
        <p:nvPicPr>
          <p:cNvPr id="3" name="Picture 2" descr="Screen Shot 2015-11-02 at 1.12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4463"/>
            <a:ext cx="4106183" cy="26312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2543" y="4980530"/>
            <a:ext cx="8361679" cy="107721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First it looks for the polarized word.  Then identifies valence shifters (default 4 words before and two words after)  Amplifiers are assigned +.8 and de-amplifiers weight is constrained to -1.  Lastly the sum is divided by the square root of the total number of words in the passage.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54881" y="1674845"/>
            <a:ext cx="4063998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 defTabSz="457200">
              <a:buFont typeface="Arial"/>
              <a:buChar char="•"/>
            </a:pPr>
            <a:r>
              <a:rPr lang="en-US" sz="1500" u="sng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 1: 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“love” was identified as positive.  The text has 5 words and so 1/</a:t>
            </a:r>
            <a:r>
              <a:rPr lang="en-US" sz="15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sqrt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(5) = .447</a:t>
            </a:r>
          </a:p>
          <a:p>
            <a:pPr marL="111125" indent="-111125" defTabSz="457200">
              <a:buFont typeface="Arial"/>
              <a:buChar char="•"/>
            </a:pP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25" indent="-111125" defTabSz="457200">
              <a:buFont typeface="Arial"/>
              <a:buChar char="•"/>
            </a:pPr>
            <a:r>
              <a:rPr lang="en-US" sz="1500" u="sng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 2: 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“good” was identified positively.  So 1/</a:t>
            </a:r>
            <a:r>
              <a:rPr lang="en-US" sz="15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sqrt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(4)=.5</a:t>
            </a:r>
          </a:p>
          <a:p>
            <a:pPr marL="111125" indent="-111125" defTabSz="457200">
              <a:buFont typeface="Arial"/>
              <a:buChar char="•"/>
            </a:pP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25" indent="-111125" defTabSz="457200">
              <a:buFont typeface="Arial"/>
              <a:buChar char="•"/>
            </a:pPr>
            <a:r>
              <a:rPr lang="en-US" sz="1500" u="sng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 3: 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“good” was found along with the amplifier “very”.  So (.8+1)/</a:t>
            </a:r>
            <a:r>
              <a:rPr lang="en-US" sz="15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sqrt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(5)=.805</a:t>
            </a:r>
          </a:p>
          <a:p>
            <a:pPr marL="111125" indent="-111125" defTabSz="457200">
              <a:buFont typeface="Arial"/>
              <a:buChar char="•"/>
            </a:pP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25" indent="-111125" defTabSz="457200">
              <a:buFont typeface="Arial"/>
              <a:buChar char="•"/>
            </a:pPr>
            <a:r>
              <a:rPr lang="en-US" sz="1500" u="sng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 4: 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hard and like cancel each other out so the polarity is zero. 1-1/</a:t>
            </a:r>
            <a:r>
              <a:rPr lang="en-US" sz="15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sqrt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(9)=0</a:t>
            </a:r>
          </a:p>
          <a:p>
            <a:pPr marL="111125" indent="-111125" defTabSz="457200">
              <a:buFont typeface="Arial"/>
              <a:buChar char="•"/>
            </a:pP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25" indent="-111125" defTabSz="457200">
              <a:buFont typeface="Arial"/>
              <a:buChar char="•"/>
            </a:pPr>
            <a:r>
              <a:rPr lang="en-US" sz="1500" u="sng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 5: 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“hard” is -1/</a:t>
            </a:r>
            <a:r>
              <a:rPr lang="en-US" sz="15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sqrt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(4)=-.50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xmlns="" id="{966A28C3-CD6B-42ED-BBBD-47C0AC8CD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683723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use our computers!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0" name="Picture 2" descr="Image result for get to it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16" y="1773566"/>
            <a:ext cx="4391025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97214" y="2017986"/>
            <a:ext cx="305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</a:t>
            </a:r>
            <a:r>
              <a:rPr lang="en-US" dirty="0" err="1" smtClean="0"/>
              <a:t>A_polarity</a:t>
            </a:r>
            <a:r>
              <a:rPr lang="en-US" dirty="0" smtClean="0"/>
              <a:t> </a:t>
            </a:r>
            <a:r>
              <a:rPr lang="en-US" dirty="0" err="1"/>
              <a:t>explanation.R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0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4" name="Rectangle 3"/>
          <p:cNvSpPr/>
          <p:nvPr/>
        </p:nvSpPr>
        <p:spPr>
          <a:xfrm>
            <a:off x="4699535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4477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156" y="1842324"/>
            <a:ext cx="4343400" cy="44042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00588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Plutchik’s</a:t>
            </a:r>
            <a:r>
              <a:rPr lang="en-US" sz="2400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Wheel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86" y="2712600"/>
            <a:ext cx="3657600" cy="27088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34477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xmlns="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39325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4477" y="1640304"/>
            <a:ext cx="8479858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Kanjoya’s</a:t>
            </a:r>
            <a:r>
              <a:rPr lang="en-US" sz="3600" dirty="0"/>
              <a:t> Experience Corpus</a:t>
            </a:r>
          </a:p>
        </p:txBody>
      </p:sp>
      <p:pic>
        <p:nvPicPr>
          <p:cNvPr id="9" name="Picture 8" descr="Screen Shot 2015-05-21 at 12.45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57" y="1640303"/>
            <a:ext cx="5859087" cy="436433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95909F2-D8C5-458B-AF6B-010B6E2BC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82867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3421" y="365126"/>
            <a:ext cx="8341929" cy="591477"/>
          </a:xfrm>
        </p:spPr>
        <p:txBody>
          <a:bodyPr/>
          <a:lstStyle/>
          <a:p>
            <a:r>
              <a:rPr lang="en-US" dirty="0" smtClean="0"/>
              <a:t>Tidy Data Formats are structured </a:t>
            </a:r>
            <a:r>
              <a:rPr lang="en-US" dirty="0" smtClean="0"/>
              <a:t>differently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8650" y="2844349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628650" y="2464118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sp>
        <p:nvSpPr>
          <p:cNvPr id="8" name="Isosceles Triangle 7"/>
          <p:cNvSpPr/>
          <p:nvPr/>
        </p:nvSpPr>
        <p:spPr>
          <a:xfrm rot="5400000">
            <a:off x="3594537" y="3689133"/>
            <a:ext cx="2175642" cy="63062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555955"/>
              </p:ext>
            </p:extLst>
          </p:nvPr>
        </p:nvGraphicFramePr>
        <p:xfrm>
          <a:off x="5663946" y="2539549"/>
          <a:ext cx="2565654" cy="2966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567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9960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932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Document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count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Term2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term3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Tweet2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Term2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Tweet3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Term…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3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Tweet…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Term…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Tweet…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 smtClean="0">
                          <a:latin typeface="Arial Unicode MS" panose="020B0604020202020204" pitchFamily="34" charset="-128"/>
                        </a:rPr>
                        <a:t>Tweet_n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Term…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5677841" y="2159317"/>
            <a:ext cx="2535994" cy="378931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Tidy Form (Triplet, Dense Data)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414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pipe operator…%&gt;%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098" name="Picture 2" descr="Image result for this is not a pip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202" y="1103585"/>
            <a:ext cx="4808483" cy="480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940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uses %&gt;% to forward objects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940A206-84F1-4CFE-A274-27868154639E}"/>
              </a:ext>
            </a:extLst>
          </p:cNvPr>
          <p:cNvSpPr/>
          <p:nvPr/>
        </p:nvSpPr>
        <p:spPr>
          <a:xfrm>
            <a:off x="93786" y="1486900"/>
            <a:ext cx="8944706" cy="914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Tidytext</a:t>
            </a:r>
            <a:r>
              <a:rPr lang="en-US" sz="1600" dirty="0"/>
              <a:t> is part of the tidy universe including </a:t>
            </a:r>
            <a:r>
              <a:rPr lang="en-US" sz="1600" dirty="0" err="1"/>
              <a:t>ggplot</a:t>
            </a:r>
            <a:r>
              <a:rPr lang="en-US" sz="1600" dirty="0"/>
              <a:t> and </a:t>
            </a:r>
            <a:r>
              <a:rPr lang="en-US" sz="1600" dirty="0" err="1"/>
              <a:t>dplyr</a:t>
            </a:r>
            <a:r>
              <a:rPr lang="en-US" sz="1600" dirty="0"/>
              <a:t>.  Code is structured so it is more easily read using the %&gt;%.   The data format is a </a:t>
            </a:r>
            <a:r>
              <a:rPr lang="en-US" sz="1600" dirty="0" err="1"/>
              <a:t>tibble</a:t>
            </a:r>
            <a:r>
              <a:rPr lang="en-US" sz="1600" dirty="0"/>
              <a:t> and is in “tidy” format (long form).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xmlns="" id="{39FFFAF3-C96C-462B-B199-570A86DEC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046" y="3433381"/>
            <a:ext cx="725390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%&gt;% mutate(rank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min_rank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(mpg)))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8D0FEC3-CC7F-4699-A9B3-61C9844AF549}"/>
              </a:ext>
            </a:extLst>
          </p:cNvPr>
          <p:cNvSpPr txBox="1"/>
          <p:nvPr/>
        </p:nvSpPr>
        <p:spPr>
          <a:xfrm>
            <a:off x="93786" y="5718412"/>
            <a:ext cx="8944706" cy="30777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reads as “Using the </a:t>
            </a:r>
            <a:r>
              <a:rPr lang="en-US" sz="1400" dirty="0" err="1"/>
              <a:t>mtcars</a:t>
            </a:r>
            <a:r>
              <a:rPr lang="en-US" sz="1400" dirty="0"/>
              <a:t> object </a:t>
            </a:r>
            <a:r>
              <a:rPr lang="en-US" sz="1400" i="1" dirty="0"/>
              <a:t>then</a:t>
            </a:r>
            <a:r>
              <a:rPr lang="en-US" sz="1400" dirty="0"/>
              <a:t> group by the </a:t>
            </a:r>
            <a:r>
              <a:rPr lang="en-US" sz="1400" dirty="0" err="1"/>
              <a:t>cyl</a:t>
            </a:r>
            <a:r>
              <a:rPr lang="en-US" sz="1400" dirty="0"/>
              <a:t> vector </a:t>
            </a:r>
            <a:r>
              <a:rPr lang="en-US" sz="1400" i="1" dirty="0"/>
              <a:t>then</a:t>
            </a:r>
            <a:r>
              <a:rPr lang="en-US" sz="1400" dirty="0"/>
              <a:t> mutate a new variable called rank.</a:t>
            </a:r>
          </a:p>
        </p:txBody>
      </p:sp>
    </p:spTree>
    <p:extLst>
      <p:ext uri="{BB962C8B-B14F-4D97-AF65-F5344CB8AC3E}">
        <p14:creationId xmlns:p14="http://schemas.microsoft.com/office/powerpoint/2010/main" val="1819628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 </a:t>
            </a:r>
            <a:r>
              <a:rPr lang="en-US" i="1" smtClean="0"/>
              <a:t>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504878"/>
              </p:ext>
            </p:extLst>
          </p:nvPr>
        </p:nvGraphicFramePr>
        <p:xfrm>
          <a:off x="628650" y="1111250"/>
          <a:ext cx="7887506" cy="334200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384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82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7907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8776" marR="8776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 Q/A from yesterday</a:t>
                      </a:r>
                      <a:endParaRPr lang="pt-BR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Polarity &amp; Sentiment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Topic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Modeling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K-Means, Spherical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K-Mean, K-</a:t>
                      </a:r>
                      <a:r>
                        <a:rPr lang="en-US" sz="18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Mediod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Clustering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03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exercise we will examine song lyrics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3321A06-9471-48C7-B813-FF43E5D3F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42" y="1264820"/>
            <a:ext cx="63150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90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C96ADC6-A8AF-4177-80C3-00592755C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8/27/2019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F6055C4-6C20-45AD-A381-AF38F6DD4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17" y="365126"/>
            <a:ext cx="8623738" cy="591477"/>
          </a:xfrm>
        </p:spPr>
        <p:txBody>
          <a:bodyPr/>
          <a:lstStyle/>
          <a:p>
            <a:r>
              <a:rPr lang="en-US" sz="2800" dirty="0" smtClean="0"/>
              <a:t>Sentiment the Tidy Way uses joins with existing lexicons</a:t>
            </a:r>
            <a:endParaRPr lang="en-US" sz="280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xmlns="" id="{743436D9-66D6-480D-8753-218AB28414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-96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0A44E92-3086-4AF5-BE02-6B5834CCC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B2F0EB7-915F-4604-B924-BE5C5A1D1E39}"/>
              </a:ext>
            </a:extLst>
          </p:cNvPr>
          <p:cNvSpPr txBox="1"/>
          <p:nvPr/>
        </p:nvSpPr>
        <p:spPr>
          <a:xfrm>
            <a:off x="251020" y="1302432"/>
            <a:ext cx="8498842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##Tidy Sentiment Analysis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data(sentiments)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sentiments</a:t>
            </a:r>
          </a:p>
          <a:p>
            <a:pPr defTabSz="457200"/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Stopwords</a:t>
            </a:r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</a:t>
            </a:r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#Add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stopwords</a:t>
            </a:r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</a:t>
            </a:r>
            <a:r>
              <a:rPr lang="en-US" sz="1600" kern="1200" dirty="0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ops &lt;- </a:t>
            </a:r>
            <a:r>
              <a:rPr lang="en-US" sz="1600" kern="1200" dirty="0" err="1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data.frame</a:t>
            </a:r>
            <a:r>
              <a:rPr lang="en-US" sz="1600" kern="1200" dirty="0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(word=c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('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amp','beer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'),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lexicon='custom')</a:t>
            </a:r>
          </a:p>
          <a:p>
            <a:pPr defTabSz="457200"/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kern="1200" dirty="0" err="1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</a:t>
            </a:r>
            <a:r>
              <a:rPr lang="en-US" sz="1600" kern="1200" dirty="0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rbind</a:t>
            </a:r>
            <a:r>
              <a:rPr lang="en-US" sz="1600" kern="1200" dirty="0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stop_words,custom.stopwords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932E47B-F3E8-49D2-9CF5-97AF5D965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318" y="1456071"/>
            <a:ext cx="2360528" cy="1638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80EA188-0469-4FB5-9638-7F6F8A19D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383" y="3363701"/>
            <a:ext cx="21717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1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6483" y="365126"/>
            <a:ext cx="8278867" cy="591477"/>
          </a:xfrm>
        </p:spPr>
        <p:txBody>
          <a:bodyPr/>
          <a:lstStyle/>
          <a:p>
            <a:r>
              <a:rPr lang="en-US" dirty="0"/>
              <a:t>Tidy can seem complicated but not impossible.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FBB0477-481A-4E1A-8DDD-E4574ACCF9CE}"/>
              </a:ext>
            </a:extLst>
          </p:cNvPr>
          <p:cNvSpPr/>
          <p:nvPr/>
        </p:nvSpPr>
        <p:spPr>
          <a:xfrm>
            <a:off x="685799" y="2754501"/>
            <a:ext cx="3381375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anti_join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C120070-75FA-4473-A705-9C1211F5314E}"/>
              </a:ext>
            </a:extLst>
          </p:cNvPr>
          <p:cNvSpPr/>
          <p:nvPr/>
        </p:nvSpPr>
        <p:spPr>
          <a:xfrm>
            <a:off x="7552529" y="2754501"/>
            <a:ext cx="119776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anti_join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A542AAA-A766-4392-B476-74EB6B4DC922}"/>
              </a:ext>
            </a:extLst>
          </p:cNvPr>
          <p:cNvSpPr txBox="1"/>
          <p:nvPr/>
        </p:nvSpPr>
        <p:spPr>
          <a:xfrm rot="19379462">
            <a:off x="4586054" y="2747573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Song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073C3AD-587F-44E8-BCBE-1A94597CE751}"/>
              </a:ext>
            </a:extLst>
          </p:cNvPr>
          <p:cNvSpPr txBox="1"/>
          <p:nvPr/>
        </p:nvSpPr>
        <p:spPr>
          <a:xfrm rot="2373993">
            <a:off x="6205820" y="2714241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Stop words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7C73059-F476-45F0-B504-D60AD0F87643}"/>
              </a:ext>
            </a:extLst>
          </p:cNvPr>
          <p:cNvSpPr/>
          <p:nvPr/>
        </p:nvSpPr>
        <p:spPr>
          <a:xfrm>
            <a:off x="479105" y="4486727"/>
            <a:ext cx="3696958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nrc.lexicon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  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count(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tweet,sentiment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spread(tweet, n, fill = 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010DD0B-33D8-4C8D-A840-908EF79D276F}"/>
              </a:ext>
            </a:extLst>
          </p:cNvPr>
          <p:cNvSpPr txBox="1"/>
          <p:nvPr/>
        </p:nvSpPr>
        <p:spPr>
          <a:xfrm>
            <a:off x="4425640" y="1505792"/>
            <a:ext cx="3364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Forwards an object so the code is easy to understand &amp; concise.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FDD1E614-E5A0-4976-A922-39D0CCEB472C}"/>
              </a:ext>
            </a:extLst>
          </p:cNvPr>
          <p:cNvGrpSpPr/>
          <p:nvPr/>
        </p:nvGrpSpPr>
        <p:grpSpPr>
          <a:xfrm>
            <a:off x="1073466" y="1125414"/>
            <a:ext cx="1803699" cy="1065581"/>
            <a:chOff x="1073466" y="914400"/>
            <a:chExt cx="1803699" cy="106558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E8F8D37B-9C5B-4339-845C-B43F17889106}"/>
                </a:ext>
              </a:extLst>
            </p:cNvPr>
            <p:cNvSpPr/>
            <p:nvPr/>
          </p:nvSpPr>
          <p:spPr>
            <a:xfrm>
              <a:off x="1149128" y="1333650"/>
              <a:ext cx="1720215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 defTabSz="457200"/>
              <a:r>
                <a:rPr lang="en-US" sz="3600" kern="1200" dirty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%&gt;%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A640CA88-04CE-4868-B38D-157A5E346B60}"/>
                </a:ext>
              </a:extLst>
            </p:cNvPr>
            <p:cNvSpPr txBox="1"/>
            <p:nvPr/>
          </p:nvSpPr>
          <p:spPr>
            <a:xfrm>
              <a:off x="1073466" y="914400"/>
              <a:ext cx="18036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The pipe operator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BA5A6061-B638-4C5C-AA8C-9BC9C6119623}"/>
              </a:ext>
            </a:extLst>
          </p:cNvPr>
          <p:cNvCxnSpPr/>
          <p:nvPr/>
        </p:nvCxnSpPr>
        <p:spPr>
          <a:xfrm>
            <a:off x="1920240" y="2225040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3CA0F96C-7C39-4931-BE9D-E3A7EDB06FEF}"/>
              </a:ext>
            </a:extLst>
          </p:cNvPr>
          <p:cNvCxnSpPr/>
          <p:nvPr/>
        </p:nvCxnSpPr>
        <p:spPr>
          <a:xfrm>
            <a:off x="1920240" y="4169900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5FBD77FD-884E-41B8-9DDB-2990E7786254}"/>
              </a:ext>
            </a:extLst>
          </p:cNvPr>
          <p:cNvGrpSpPr/>
          <p:nvPr/>
        </p:nvGrpSpPr>
        <p:grpSpPr>
          <a:xfrm>
            <a:off x="5144231" y="4876800"/>
            <a:ext cx="1467580" cy="976313"/>
            <a:chOff x="6515101" y="2824163"/>
            <a:chExt cx="1123950" cy="747712"/>
          </a:xfrm>
        </p:grpSpPr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xmlns="" id="{09C72037-1D2C-433E-A839-1634A7FAAB7D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xmlns="" id="{B26589AD-8E45-4BC9-99F5-7130148FBE31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1" name="Freeform 29">
              <a:extLst>
                <a:ext uri="{FF2B5EF4-FFF2-40B4-BE49-F238E27FC236}">
                  <a16:creationId xmlns:a16="http://schemas.microsoft.com/office/drawing/2014/main" xmlns="" id="{F5539E4B-6AEB-4978-B485-8F3BBCC4AFD3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F8FF7FC7-4798-4302-B168-8AC6B76F07FE}"/>
              </a:ext>
            </a:extLst>
          </p:cNvPr>
          <p:cNvSpPr/>
          <p:nvPr/>
        </p:nvSpPr>
        <p:spPr>
          <a:xfrm>
            <a:off x="7481997" y="5061154"/>
            <a:ext cx="133882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inner_join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1F73726C-90A0-4F59-912F-94AACD7BE772}"/>
              </a:ext>
            </a:extLst>
          </p:cNvPr>
          <p:cNvGrpSpPr/>
          <p:nvPr/>
        </p:nvGrpSpPr>
        <p:grpSpPr>
          <a:xfrm>
            <a:off x="5144231" y="2754501"/>
            <a:ext cx="1467580" cy="976313"/>
            <a:chOff x="6515101" y="2824163"/>
            <a:chExt cx="1123950" cy="747712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xmlns="" id="{C6CDC418-D840-42FE-BA6A-A1DF69A731D6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xmlns="" id="{218B948C-D2C8-4717-9BF4-78B82EFF8873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xmlns="" id="{CC6EB1EB-6974-4FF5-AFB8-15D28118E7D8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A4888E1-ED60-4A19-A199-9F95694F7409}"/>
              </a:ext>
            </a:extLst>
          </p:cNvPr>
          <p:cNvSpPr txBox="1"/>
          <p:nvPr/>
        </p:nvSpPr>
        <p:spPr>
          <a:xfrm rot="19379462">
            <a:off x="4671364" y="483982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Song text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DF17764-2885-44A3-B581-4ACF181B5058}"/>
              </a:ext>
            </a:extLst>
          </p:cNvPr>
          <p:cNvSpPr txBox="1"/>
          <p:nvPr/>
        </p:nvSpPr>
        <p:spPr>
          <a:xfrm rot="2816421">
            <a:off x="6162538" y="466453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Sentiment </a:t>
            </a:r>
          </a:p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1659513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a DTM, its straightforward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23CC522-3057-4819-AD48-ED01C1758783}"/>
              </a:ext>
            </a:extLst>
          </p:cNvPr>
          <p:cNvSpPr/>
          <p:nvPr/>
        </p:nvSpPr>
        <p:spPr>
          <a:xfrm>
            <a:off x="105508" y="1456029"/>
            <a:ext cx="4991931" cy="32932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DTM</a:t>
            </a:r>
          </a:p>
          <a:p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Tidy</a:t>
            </a:r>
          </a:p>
          <a:p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tidyCorp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&lt;- tidy(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Get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lexicon</a:t>
            </a:r>
          </a:p>
          <a:p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get_sentiments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(lexicon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 c("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"))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Perform Inner Join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bingSent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inner_join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tidyCorp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     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		             by=c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('term'='word'))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4BF376E-724E-4A47-B167-F5A4169AAA55}"/>
              </a:ext>
            </a:extLst>
          </p:cNvPr>
          <p:cNvSpPr txBox="1"/>
          <p:nvPr/>
        </p:nvSpPr>
        <p:spPr>
          <a:xfrm>
            <a:off x="5901083" y="1669741"/>
            <a:ext cx="291655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DTM is from the “tm” library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A26A99F2-048A-4E21-A24D-F22B5D02BFA9}"/>
              </a:ext>
            </a:extLst>
          </p:cNvPr>
          <p:cNvCxnSpPr/>
          <p:nvPr/>
        </p:nvCxnSpPr>
        <p:spPr>
          <a:xfrm flipV="1">
            <a:off x="4713890" y="1847162"/>
            <a:ext cx="1075736" cy="1316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675F7F4F-E745-4348-9ED2-5C0BEBBD6AFF}"/>
              </a:ext>
            </a:extLst>
          </p:cNvPr>
          <p:cNvCxnSpPr/>
          <p:nvPr/>
        </p:nvCxnSpPr>
        <p:spPr>
          <a:xfrm flipV="1">
            <a:off x="3001873" y="2576396"/>
            <a:ext cx="2402006" cy="1364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A299686-BF25-416D-B48C-AAE63F126E0B}"/>
              </a:ext>
            </a:extLst>
          </p:cNvPr>
          <p:cNvSpPr txBox="1"/>
          <p:nvPr/>
        </p:nvSpPr>
        <p:spPr>
          <a:xfrm>
            <a:off x="5627812" y="2405486"/>
            <a:ext cx="3336702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Easy way to make it into a </a:t>
            </a:r>
            <a:r>
              <a:rPr lang="en-US" dirty="0" err="1">
                <a:solidFill>
                  <a:schemeClr val="bg1"/>
                </a:solidFill>
              </a:rPr>
              <a:t>tibble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F2B41F8A-7E4B-4C03-9A34-7FA8AB00BC9B}"/>
              </a:ext>
            </a:extLst>
          </p:cNvPr>
          <p:cNvGrpSpPr/>
          <p:nvPr/>
        </p:nvGrpSpPr>
        <p:grpSpPr>
          <a:xfrm>
            <a:off x="6439716" y="4470665"/>
            <a:ext cx="1467580" cy="976313"/>
            <a:chOff x="6515101" y="2824163"/>
            <a:chExt cx="1123950" cy="74771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xmlns="" id="{2CFA4C18-8660-464F-AD38-19CE8922E600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id="{92F1579F-CC28-4A58-AEAF-35DFA149FD98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15628F0D-5870-462D-890F-EF60181BBF3A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5303150-860F-4368-9DE0-D6479C4B4CA4}"/>
              </a:ext>
            </a:extLst>
          </p:cNvPr>
          <p:cNvSpPr txBox="1"/>
          <p:nvPr/>
        </p:nvSpPr>
        <p:spPr>
          <a:xfrm>
            <a:off x="5553585" y="4804933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Weeknd</a:t>
            </a:r>
            <a:r>
              <a:rPr lang="en-US" dirty="0"/>
              <a:t> Lyrics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674C6D7-F68B-4746-B2D0-9C7C6D559323}"/>
              </a:ext>
            </a:extLst>
          </p:cNvPr>
          <p:cNvSpPr txBox="1"/>
          <p:nvPr/>
        </p:nvSpPr>
        <p:spPr>
          <a:xfrm>
            <a:off x="7548432" y="4804933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Bing Lexicon</a:t>
            </a:r>
          </a:p>
        </p:txBody>
      </p:sp>
      <p:cxnSp>
        <p:nvCxnSpPr>
          <p:cNvPr id="21" name="Elbow Connector 20"/>
          <p:cNvCxnSpPr/>
          <p:nvPr/>
        </p:nvCxnSpPr>
        <p:spPr>
          <a:xfrm>
            <a:off x="4225159" y="4035973"/>
            <a:ext cx="2932386" cy="378372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041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in touch with our feelings…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65683" y="2427890"/>
            <a:ext cx="287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</a:t>
            </a:r>
            <a:r>
              <a:rPr lang="en-US" dirty="0" err="1" smtClean="0"/>
              <a:t>B_sentimentAnalysis.R</a:t>
            </a:r>
            <a:endParaRPr lang="en-US" dirty="0"/>
          </a:p>
        </p:txBody>
      </p:sp>
      <p:pic>
        <p:nvPicPr>
          <p:cNvPr id="5122" name="Picture 2" descr="Image result for sentiment analysis mem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3"/>
          <a:stretch/>
        </p:blipFill>
        <p:spPr bwMode="auto">
          <a:xfrm>
            <a:off x="265933" y="1271917"/>
            <a:ext cx="4762500" cy="520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560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polarity scores in both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8FCA32-C8B6-4FA7-B7DA-F90DB22635EA}"/>
              </a:ext>
            </a:extLst>
          </p:cNvPr>
          <p:cNvSpPr txBox="1"/>
          <p:nvPr/>
        </p:nvSpPr>
        <p:spPr>
          <a:xfrm>
            <a:off x="463724" y="5845931"/>
            <a:ext cx="8052778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Qdap’s</a:t>
            </a:r>
            <a:r>
              <a:rPr lang="en-US" dirty="0" smtClean="0">
                <a:solidFill>
                  <a:schemeClr val="bg1"/>
                </a:solidFill>
              </a:rPr>
              <a:t> polarity function calculates -0.409 for “</a:t>
            </a:r>
            <a:r>
              <a:rPr lang="en-US" dirty="0" err="1" smtClean="0">
                <a:solidFill>
                  <a:schemeClr val="bg1"/>
                </a:solidFill>
              </a:rPr>
              <a:t>Starboy</a:t>
            </a:r>
            <a:r>
              <a:rPr lang="en-US" dirty="0" smtClean="0">
                <a:solidFill>
                  <a:schemeClr val="bg1"/>
                </a:solidFill>
              </a:rPr>
              <a:t>” lyrics.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AA2AC30-4A92-44BB-9F1B-2FAFA129D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86" y="2221102"/>
            <a:ext cx="59817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81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polarity scores in both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8FCA32-C8B6-4FA7-B7DA-F90DB22635EA}"/>
              </a:ext>
            </a:extLst>
          </p:cNvPr>
          <p:cNvSpPr txBox="1"/>
          <p:nvPr/>
        </p:nvSpPr>
        <p:spPr>
          <a:xfrm>
            <a:off x="313749" y="5845931"/>
            <a:ext cx="8516502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Although less sophisticated and the scale is different, </a:t>
            </a:r>
            <a:r>
              <a:rPr lang="en-US" dirty="0" err="1" smtClean="0">
                <a:solidFill>
                  <a:schemeClr val="bg1"/>
                </a:solidFill>
              </a:rPr>
              <a:t>tidytext’s</a:t>
            </a:r>
            <a:r>
              <a:rPr lang="en-US" dirty="0" smtClean="0">
                <a:solidFill>
                  <a:schemeClr val="bg1"/>
                </a:solidFill>
              </a:rPr>
              <a:t> polarity is still negative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D9E1D93B-5DEF-4069-A479-850112C02ECF}"/>
              </a:ext>
            </a:extLst>
          </p:cNvPr>
          <p:cNvGrpSpPr/>
          <p:nvPr/>
        </p:nvGrpSpPr>
        <p:grpSpPr>
          <a:xfrm>
            <a:off x="218053" y="2633335"/>
            <a:ext cx="2662220" cy="976313"/>
            <a:chOff x="5354294" y="4344537"/>
            <a:chExt cx="2662220" cy="9763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F6EB556A-E9DF-47A6-8488-C1D863097681}"/>
                </a:ext>
              </a:extLst>
            </p:cNvPr>
            <p:cNvGrpSpPr/>
            <p:nvPr/>
          </p:nvGrpSpPr>
          <p:grpSpPr>
            <a:xfrm>
              <a:off x="6017688" y="4344537"/>
              <a:ext cx="1467580" cy="976313"/>
              <a:chOff x="6515101" y="2824163"/>
              <a:chExt cx="1123950" cy="747712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xmlns="" id="{996DC74D-BE35-4BC3-B966-33FBB2EDC2B6}"/>
                  </a:ext>
                </a:extLst>
              </p:cNvPr>
              <p:cNvSpPr/>
              <p:nvPr/>
            </p:nvSpPr>
            <p:spPr>
              <a:xfrm>
                <a:off x="6896101" y="2880653"/>
                <a:ext cx="361950" cy="634732"/>
              </a:xfrm>
              <a:custGeom>
                <a:avLst/>
                <a:gdLst>
                  <a:gd name="connsiteX0" fmla="*/ 176588 w 361950"/>
                  <a:gd name="connsiteY0" fmla="*/ 0 h 634732"/>
                  <a:gd name="connsiteX1" fmla="*/ 198170 w 361950"/>
                  <a:gd name="connsiteY1" fmla="*/ 11714 h 634732"/>
                  <a:gd name="connsiteX2" fmla="*/ 361950 w 361950"/>
                  <a:gd name="connsiteY2" fmla="*/ 319747 h 634732"/>
                  <a:gd name="connsiteX3" fmla="*/ 198170 w 361950"/>
                  <a:gd name="connsiteY3" fmla="*/ 627780 h 634732"/>
                  <a:gd name="connsiteX4" fmla="*/ 185362 w 361950"/>
                  <a:gd name="connsiteY4" fmla="*/ 634732 h 634732"/>
                  <a:gd name="connsiteX5" fmla="*/ 163780 w 361950"/>
                  <a:gd name="connsiteY5" fmla="*/ 623018 h 634732"/>
                  <a:gd name="connsiteX6" fmla="*/ 0 w 361950"/>
                  <a:gd name="connsiteY6" fmla="*/ 314985 h 634732"/>
                  <a:gd name="connsiteX7" fmla="*/ 163780 w 361950"/>
                  <a:gd name="connsiteY7" fmla="*/ 6952 h 634732"/>
                  <a:gd name="connsiteX8" fmla="*/ 176588 w 361950"/>
                  <a:gd name="connsiteY8" fmla="*/ 0 h 63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634732">
                    <a:moveTo>
                      <a:pt x="176588" y="0"/>
                    </a:moveTo>
                    <a:lnTo>
                      <a:pt x="198170" y="11714"/>
                    </a:lnTo>
                    <a:cubicBezTo>
                      <a:pt x="296983" y="78471"/>
                      <a:pt x="361950" y="191522"/>
                      <a:pt x="361950" y="319747"/>
                    </a:cubicBezTo>
                    <a:cubicBezTo>
                      <a:pt x="361950" y="447972"/>
                      <a:pt x="296983" y="561023"/>
                      <a:pt x="198170" y="627780"/>
                    </a:cubicBezTo>
                    <a:lnTo>
                      <a:pt x="185362" y="634732"/>
                    </a:lnTo>
                    <a:lnTo>
                      <a:pt x="163780" y="623018"/>
                    </a:lnTo>
                    <a:cubicBezTo>
                      <a:pt x="64967" y="556261"/>
                      <a:pt x="0" y="443210"/>
                      <a:pt x="0" y="314985"/>
                    </a:cubicBezTo>
                    <a:cubicBezTo>
                      <a:pt x="0" y="186760"/>
                      <a:pt x="64967" y="73709"/>
                      <a:pt x="163780" y="6952"/>
                    </a:cubicBezTo>
                    <a:lnTo>
                      <a:pt x="17658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xmlns="" id="{23C94B65-5290-47BA-9DCD-6395FC27C6EB}"/>
                  </a:ext>
                </a:extLst>
              </p:cNvPr>
              <p:cNvSpPr/>
              <p:nvPr/>
            </p:nvSpPr>
            <p:spPr>
              <a:xfrm>
                <a:off x="7072689" y="2824163"/>
                <a:ext cx="566362" cy="742950"/>
              </a:xfrm>
              <a:custGeom>
                <a:avLst/>
                <a:gdLst>
                  <a:gd name="connsiteX0" fmla="*/ 194887 w 566362"/>
                  <a:gd name="connsiteY0" fmla="*/ 0 h 742950"/>
                  <a:gd name="connsiteX1" fmla="*/ 566362 w 566362"/>
                  <a:gd name="connsiteY1" fmla="*/ 371475 h 742950"/>
                  <a:gd name="connsiteX2" fmla="*/ 194887 w 566362"/>
                  <a:gd name="connsiteY2" fmla="*/ 742950 h 742950"/>
                  <a:gd name="connsiteX3" fmla="*/ 50292 w 566362"/>
                  <a:gd name="connsiteY3" fmla="*/ 713758 h 742950"/>
                  <a:gd name="connsiteX4" fmla="*/ 8774 w 566362"/>
                  <a:gd name="connsiteY4" fmla="*/ 691222 h 742950"/>
                  <a:gd name="connsiteX5" fmla="*/ 21582 w 566362"/>
                  <a:gd name="connsiteY5" fmla="*/ 684270 h 742950"/>
                  <a:gd name="connsiteX6" fmla="*/ 185362 w 566362"/>
                  <a:gd name="connsiteY6" fmla="*/ 376237 h 742950"/>
                  <a:gd name="connsiteX7" fmla="*/ 21582 w 566362"/>
                  <a:gd name="connsiteY7" fmla="*/ 68204 h 742950"/>
                  <a:gd name="connsiteX8" fmla="*/ 0 w 566362"/>
                  <a:gd name="connsiteY8" fmla="*/ 56490 h 742950"/>
                  <a:gd name="connsiteX9" fmla="*/ 50292 w 566362"/>
                  <a:gd name="connsiteY9" fmla="*/ 29192 h 742950"/>
                  <a:gd name="connsiteX10" fmla="*/ 194887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194887" y="0"/>
                    </a:moveTo>
                    <a:cubicBezTo>
                      <a:pt x="400047" y="0"/>
                      <a:pt x="566362" y="166315"/>
                      <a:pt x="566362" y="371475"/>
                    </a:cubicBezTo>
                    <a:cubicBezTo>
                      <a:pt x="566362" y="576635"/>
                      <a:pt x="400047" y="742950"/>
                      <a:pt x="194887" y="742950"/>
                    </a:cubicBezTo>
                    <a:cubicBezTo>
                      <a:pt x="143597" y="742950"/>
                      <a:pt x="94735" y="732555"/>
                      <a:pt x="50292" y="713758"/>
                    </a:cubicBezTo>
                    <a:lnTo>
                      <a:pt x="8774" y="691222"/>
                    </a:lnTo>
                    <a:lnTo>
                      <a:pt x="21582" y="684270"/>
                    </a:lnTo>
                    <a:cubicBezTo>
                      <a:pt x="120395" y="617513"/>
                      <a:pt x="185362" y="504462"/>
                      <a:pt x="185362" y="376237"/>
                    </a:cubicBezTo>
                    <a:cubicBezTo>
                      <a:pt x="185362" y="248012"/>
                      <a:pt x="120395" y="134961"/>
                      <a:pt x="21582" y="68204"/>
                    </a:cubicBezTo>
                    <a:lnTo>
                      <a:pt x="0" y="56490"/>
                    </a:lnTo>
                    <a:lnTo>
                      <a:pt x="50292" y="29192"/>
                    </a:lnTo>
                    <a:cubicBezTo>
                      <a:pt x="94735" y="10395"/>
                      <a:pt x="143597" y="0"/>
                      <a:pt x="194887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xmlns="" id="{FA43250D-2174-49FD-9487-DC304C936928}"/>
                  </a:ext>
                </a:extLst>
              </p:cNvPr>
              <p:cNvSpPr/>
              <p:nvPr/>
            </p:nvSpPr>
            <p:spPr>
              <a:xfrm>
                <a:off x="6515101" y="2828925"/>
                <a:ext cx="566362" cy="742950"/>
              </a:xfrm>
              <a:custGeom>
                <a:avLst/>
                <a:gdLst>
                  <a:gd name="connsiteX0" fmla="*/ 371475 w 566362"/>
                  <a:gd name="connsiteY0" fmla="*/ 0 h 742950"/>
                  <a:gd name="connsiteX1" fmla="*/ 516070 w 566362"/>
                  <a:gd name="connsiteY1" fmla="*/ 29192 h 742950"/>
                  <a:gd name="connsiteX2" fmla="*/ 557588 w 566362"/>
                  <a:gd name="connsiteY2" fmla="*/ 51728 h 742950"/>
                  <a:gd name="connsiteX3" fmla="*/ 544780 w 566362"/>
                  <a:gd name="connsiteY3" fmla="*/ 58680 h 742950"/>
                  <a:gd name="connsiteX4" fmla="*/ 381000 w 566362"/>
                  <a:gd name="connsiteY4" fmla="*/ 366713 h 742950"/>
                  <a:gd name="connsiteX5" fmla="*/ 544780 w 566362"/>
                  <a:gd name="connsiteY5" fmla="*/ 674746 h 742950"/>
                  <a:gd name="connsiteX6" fmla="*/ 566362 w 566362"/>
                  <a:gd name="connsiteY6" fmla="*/ 686460 h 742950"/>
                  <a:gd name="connsiteX7" fmla="*/ 516070 w 566362"/>
                  <a:gd name="connsiteY7" fmla="*/ 713758 h 742950"/>
                  <a:gd name="connsiteX8" fmla="*/ 371475 w 566362"/>
                  <a:gd name="connsiteY8" fmla="*/ 742950 h 742950"/>
                  <a:gd name="connsiteX9" fmla="*/ 0 w 566362"/>
                  <a:gd name="connsiteY9" fmla="*/ 371475 h 742950"/>
                  <a:gd name="connsiteX10" fmla="*/ 371475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371475" y="0"/>
                    </a:moveTo>
                    <a:cubicBezTo>
                      <a:pt x="422765" y="0"/>
                      <a:pt x="471627" y="10395"/>
                      <a:pt x="516070" y="29192"/>
                    </a:cubicBezTo>
                    <a:lnTo>
                      <a:pt x="557588" y="51728"/>
                    </a:lnTo>
                    <a:lnTo>
                      <a:pt x="544780" y="58680"/>
                    </a:lnTo>
                    <a:cubicBezTo>
                      <a:pt x="445967" y="125437"/>
                      <a:pt x="381000" y="238488"/>
                      <a:pt x="381000" y="366713"/>
                    </a:cubicBezTo>
                    <a:cubicBezTo>
                      <a:pt x="381000" y="494938"/>
                      <a:pt x="445967" y="607989"/>
                      <a:pt x="544780" y="674746"/>
                    </a:cubicBezTo>
                    <a:lnTo>
                      <a:pt x="566362" y="686460"/>
                    </a:lnTo>
                    <a:lnTo>
                      <a:pt x="516070" y="713758"/>
                    </a:lnTo>
                    <a:cubicBezTo>
                      <a:pt x="471627" y="732555"/>
                      <a:pt x="422765" y="742950"/>
                      <a:pt x="371475" y="742950"/>
                    </a:cubicBezTo>
                    <a:cubicBezTo>
                      <a:pt x="166315" y="742950"/>
                      <a:pt x="0" y="576635"/>
                      <a:pt x="0" y="371475"/>
                    </a:cubicBezTo>
                    <a:cubicBezTo>
                      <a:pt x="0" y="166315"/>
                      <a:pt x="166315" y="0"/>
                      <a:pt x="371475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22186487-F7EC-4D4A-8376-794B2991155B}"/>
                </a:ext>
              </a:extLst>
            </p:cNvPr>
            <p:cNvSpPr txBox="1"/>
            <p:nvPr/>
          </p:nvSpPr>
          <p:spPr>
            <a:xfrm>
              <a:off x="5354294" y="4678805"/>
              <a:ext cx="1229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Weeknd</a:t>
              </a:r>
              <a:r>
                <a:rPr lang="en-US" sz="1400" dirty="0"/>
                <a:t> Lyrics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072DF590-AD4F-4526-951E-1F7A2A383A62}"/>
                </a:ext>
              </a:extLst>
            </p:cNvPr>
            <p:cNvSpPr txBox="1"/>
            <p:nvPr/>
          </p:nvSpPr>
          <p:spPr>
            <a:xfrm>
              <a:off x="6927113" y="4678805"/>
              <a:ext cx="1089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Bing Lexicon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DDEF261F-A7C4-4E51-9675-E9A75D387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141" y="2240951"/>
            <a:ext cx="4248150" cy="219075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70398C9C-C9E4-4D91-A31E-443FE44C8AD5}"/>
              </a:ext>
            </a:extLst>
          </p:cNvPr>
          <p:cNvSpPr/>
          <p:nvPr/>
        </p:nvSpPr>
        <p:spPr>
          <a:xfrm rot="5400000">
            <a:off x="1860603" y="3238856"/>
            <a:ext cx="2278472" cy="33388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AE0A48BD-1DEC-402F-B9FE-1C285669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141" y="2662803"/>
            <a:ext cx="577215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101" y="3184306"/>
            <a:ext cx="3457514" cy="107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05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TidyText</a:t>
            </a:r>
            <a:r>
              <a:rPr lang="en-US" dirty="0"/>
              <a:t> has other sentiment lexicons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7BBF85A-CC36-4919-A4E5-B541A3DD3D76}"/>
              </a:ext>
            </a:extLst>
          </p:cNvPr>
          <p:cNvSpPr txBox="1"/>
          <p:nvPr/>
        </p:nvSpPr>
        <p:spPr>
          <a:xfrm>
            <a:off x="185383" y="5824265"/>
            <a:ext cx="877323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Each can be used in an inner join to get different ways of assessing sentiment.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C5C78BA1-6CF6-4F89-ACAE-3A2D7BBFD467}"/>
              </a:ext>
            </a:extLst>
          </p:cNvPr>
          <p:cNvGrpSpPr/>
          <p:nvPr/>
        </p:nvGrpSpPr>
        <p:grpSpPr>
          <a:xfrm>
            <a:off x="2969283" y="4157360"/>
            <a:ext cx="3901138" cy="976313"/>
            <a:chOff x="5131557" y="4344537"/>
            <a:chExt cx="3901138" cy="9763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19BA0851-91DF-4B36-ABFE-69DA4593A722}"/>
                </a:ext>
              </a:extLst>
            </p:cNvPr>
            <p:cNvGrpSpPr/>
            <p:nvPr/>
          </p:nvGrpSpPr>
          <p:grpSpPr>
            <a:xfrm>
              <a:off x="6017688" y="4344537"/>
              <a:ext cx="1467580" cy="976313"/>
              <a:chOff x="6515101" y="2824163"/>
              <a:chExt cx="1123950" cy="747712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xmlns="" id="{6C0C6020-3AB8-40C4-818C-39D79ADABBBD}"/>
                  </a:ext>
                </a:extLst>
              </p:cNvPr>
              <p:cNvSpPr/>
              <p:nvPr/>
            </p:nvSpPr>
            <p:spPr>
              <a:xfrm>
                <a:off x="6896101" y="2880653"/>
                <a:ext cx="361950" cy="634732"/>
              </a:xfrm>
              <a:custGeom>
                <a:avLst/>
                <a:gdLst>
                  <a:gd name="connsiteX0" fmla="*/ 176588 w 361950"/>
                  <a:gd name="connsiteY0" fmla="*/ 0 h 634732"/>
                  <a:gd name="connsiteX1" fmla="*/ 198170 w 361950"/>
                  <a:gd name="connsiteY1" fmla="*/ 11714 h 634732"/>
                  <a:gd name="connsiteX2" fmla="*/ 361950 w 361950"/>
                  <a:gd name="connsiteY2" fmla="*/ 319747 h 634732"/>
                  <a:gd name="connsiteX3" fmla="*/ 198170 w 361950"/>
                  <a:gd name="connsiteY3" fmla="*/ 627780 h 634732"/>
                  <a:gd name="connsiteX4" fmla="*/ 185362 w 361950"/>
                  <a:gd name="connsiteY4" fmla="*/ 634732 h 634732"/>
                  <a:gd name="connsiteX5" fmla="*/ 163780 w 361950"/>
                  <a:gd name="connsiteY5" fmla="*/ 623018 h 634732"/>
                  <a:gd name="connsiteX6" fmla="*/ 0 w 361950"/>
                  <a:gd name="connsiteY6" fmla="*/ 314985 h 634732"/>
                  <a:gd name="connsiteX7" fmla="*/ 163780 w 361950"/>
                  <a:gd name="connsiteY7" fmla="*/ 6952 h 634732"/>
                  <a:gd name="connsiteX8" fmla="*/ 176588 w 361950"/>
                  <a:gd name="connsiteY8" fmla="*/ 0 h 63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634732">
                    <a:moveTo>
                      <a:pt x="176588" y="0"/>
                    </a:moveTo>
                    <a:lnTo>
                      <a:pt x="198170" y="11714"/>
                    </a:lnTo>
                    <a:cubicBezTo>
                      <a:pt x="296983" y="78471"/>
                      <a:pt x="361950" y="191522"/>
                      <a:pt x="361950" y="319747"/>
                    </a:cubicBezTo>
                    <a:cubicBezTo>
                      <a:pt x="361950" y="447972"/>
                      <a:pt x="296983" y="561023"/>
                      <a:pt x="198170" y="627780"/>
                    </a:cubicBezTo>
                    <a:lnTo>
                      <a:pt x="185362" y="634732"/>
                    </a:lnTo>
                    <a:lnTo>
                      <a:pt x="163780" y="623018"/>
                    </a:lnTo>
                    <a:cubicBezTo>
                      <a:pt x="64967" y="556261"/>
                      <a:pt x="0" y="443210"/>
                      <a:pt x="0" y="314985"/>
                    </a:cubicBezTo>
                    <a:cubicBezTo>
                      <a:pt x="0" y="186760"/>
                      <a:pt x="64967" y="73709"/>
                      <a:pt x="163780" y="6952"/>
                    </a:cubicBezTo>
                    <a:lnTo>
                      <a:pt x="17658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xmlns="" id="{67C0577F-0FED-4620-8102-7AD9E20DB1BA}"/>
                  </a:ext>
                </a:extLst>
              </p:cNvPr>
              <p:cNvSpPr/>
              <p:nvPr/>
            </p:nvSpPr>
            <p:spPr>
              <a:xfrm>
                <a:off x="7072689" y="2824163"/>
                <a:ext cx="566362" cy="742950"/>
              </a:xfrm>
              <a:custGeom>
                <a:avLst/>
                <a:gdLst>
                  <a:gd name="connsiteX0" fmla="*/ 194887 w 566362"/>
                  <a:gd name="connsiteY0" fmla="*/ 0 h 742950"/>
                  <a:gd name="connsiteX1" fmla="*/ 566362 w 566362"/>
                  <a:gd name="connsiteY1" fmla="*/ 371475 h 742950"/>
                  <a:gd name="connsiteX2" fmla="*/ 194887 w 566362"/>
                  <a:gd name="connsiteY2" fmla="*/ 742950 h 742950"/>
                  <a:gd name="connsiteX3" fmla="*/ 50292 w 566362"/>
                  <a:gd name="connsiteY3" fmla="*/ 713758 h 742950"/>
                  <a:gd name="connsiteX4" fmla="*/ 8774 w 566362"/>
                  <a:gd name="connsiteY4" fmla="*/ 691222 h 742950"/>
                  <a:gd name="connsiteX5" fmla="*/ 21582 w 566362"/>
                  <a:gd name="connsiteY5" fmla="*/ 684270 h 742950"/>
                  <a:gd name="connsiteX6" fmla="*/ 185362 w 566362"/>
                  <a:gd name="connsiteY6" fmla="*/ 376237 h 742950"/>
                  <a:gd name="connsiteX7" fmla="*/ 21582 w 566362"/>
                  <a:gd name="connsiteY7" fmla="*/ 68204 h 742950"/>
                  <a:gd name="connsiteX8" fmla="*/ 0 w 566362"/>
                  <a:gd name="connsiteY8" fmla="*/ 56490 h 742950"/>
                  <a:gd name="connsiteX9" fmla="*/ 50292 w 566362"/>
                  <a:gd name="connsiteY9" fmla="*/ 29192 h 742950"/>
                  <a:gd name="connsiteX10" fmla="*/ 194887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194887" y="0"/>
                    </a:moveTo>
                    <a:cubicBezTo>
                      <a:pt x="400047" y="0"/>
                      <a:pt x="566362" y="166315"/>
                      <a:pt x="566362" y="371475"/>
                    </a:cubicBezTo>
                    <a:cubicBezTo>
                      <a:pt x="566362" y="576635"/>
                      <a:pt x="400047" y="742950"/>
                      <a:pt x="194887" y="742950"/>
                    </a:cubicBezTo>
                    <a:cubicBezTo>
                      <a:pt x="143597" y="742950"/>
                      <a:pt x="94735" y="732555"/>
                      <a:pt x="50292" y="713758"/>
                    </a:cubicBezTo>
                    <a:lnTo>
                      <a:pt x="8774" y="691222"/>
                    </a:lnTo>
                    <a:lnTo>
                      <a:pt x="21582" y="684270"/>
                    </a:lnTo>
                    <a:cubicBezTo>
                      <a:pt x="120395" y="617513"/>
                      <a:pt x="185362" y="504462"/>
                      <a:pt x="185362" y="376237"/>
                    </a:cubicBezTo>
                    <a:cubicBezTo>
                      <a:pt x="185362" y="248012"/>
                      <a:pt x="120395" y="134961"/>
                      <a:pt x="21582" y="68204"/>
                    </a:cubicBezTo>
                    <a:lnTo>
                      <a:pt x="0" y="56490"/>
                    </a:lnTo>
                    <a:lnTo>
                      <a:pt x="50292" y="29192"/>
                    </a:lnTo>
                    <a:cubicBezTo>
                      <a:pt x="94735" y="10395"/>
                      <a:pt x="143597" y="0"/>
                      <a:pt x="194887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xmlns="" id="{B99335B1-1D8F-4B32-A9C5-87588BA5D409}"/>
                  </a:ext>
                </a:extLst>
              </p:cNvPr>
              <p:cNvSpPr/>
              <p:nvPr/>
            </p:nvSpPr>
            <p:spPr>
              <a:xfrm>
                <a:off x="6515101" y="2828925"/>
                <a:ext cx="566362" cy="742950"/>
              </a:xfrm>
              <a:custGeom>
                <a:avLst/>
                <a:gdLst>
                  <a:gd name="connsiteX0" fmla="*/ 371475 w 566362"/>
                  <a:gd name="connsiteY0" fmla="*/ 0 h 742950"/>
                  <a:gd name="connsiteX1" fmla="*/ 516070 w 566362"/>
                  <a:gd name="connsiteY1" fmla="*/ 29192 h 742950"/>
                  <a:gd name="connsiteX2" fmla="*/ 557588 w 566362"/>
                  <a:gd name="connsiteY2" fmla="*/ 51728 h 742950"/>
                  <a:gd name="connsiteX3" fmla="*/ 544780 w 566362"/>
                  <a:gd name="connsiteY3" fmla="*/ 58680 h 742950"/>
                  <a:gd name="connsiteX4" fmla="*/ 381000 w 566362"/>
                  <a:gd name="connsiteY4" fmla="*/ 366713 h 742950"/>
                  <a:gd name="connsiteX5" fmla="*/ 544780 w 566362"/>
                  <a:gd name="connsiteY5" fmla="*/ 674746 h 742950"/>
                  <a:gd name="connsiteX6" fmla="*/ 566362 w 566362"/>
                  <a:gd name="connsiteY6" fmla="*/ 686460 h 742950"/>
                  <a:gd name="connsiteX7" fmla="*/ 516070 w 566362"/>
                  <a:gd name="connsiteY7" fmla="*/ 713758 h 742950"/>
                  <a:gd name="connsiteX8" fmla="*/ 371475 w 566362"/>
                  <a:gd name="connsiteY8" fmla="*/ 742950 h 742950"/>
                  <a:gd name="connsiteX9" fmla="*/ 0 w 566362"/>
                  <a:gd name="connsiteY9" fmla="*/ 371475 h 742950"/>
                  <a:gd name="connsiteX10" fmla="*/ 371475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371475" y="0"/>
                    </a:moveTo>
                    <a:cubicBezTo>
                      <a:pt x="422765" y="0"/>
                      <a:pt x="471627" y="10395"/>
                      <a:pt x="516070" y="29192"/>
                    </a:cubicBezTo>
                    <a:lnTo>
                      <a:pt x="557588" y="51728"/>
                    </a:lnTo>
                    <a:lnTo>
                      <a:pt x="544780" y="58680"/>
                    </a:lnTo>
                    <a:cubicBezTo>
                      <a:pt x="445967" y="125437"/>
                      <a:pt x="381000" y="238488"/>
                      <a:pt x="381000" y="366713"/>
                    </a:cubicBezTo>
                    <a:cubicBezTo>
                      <a:pt x="381000" y="494938"/>
                      <a:pt x="445967" y="607989"/>
                      <a:pt x="544780" y="674746"/>
                    </a:cubicBezTo>
                    <a:lnTo>
                      <a:pt x="566362" y="686460"/>
                    </a:lnTo>
                    <a:lnTo>
                      <a:pt x="516070" y="713758"/>
                    </a:lnTo>
                    <a:cubicBezTo>
                      <a:pt x="471627" y="732555"/>
                      <a:pt x="422765" y="742950"/>
                      <a:pt x="371475" y="742950"/>
                    </a:cubicBezTo>
                    <a:cubicBezTo>
                      <a:pt x="166315" y="742950"/>
                      <a:pt x="0" y="576635"/>
                      <a:pt x="0" y="371475"/>
                    </a:cubicBezTo>
                    <a:cubicBezTo>
                      <a:pt x="0" y="166315"/>
                      <a:pt x="166315" y="0"/>
                      <a:pt x="371475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0C8744EC-6B73-4BBE-99BB-C87B735C21F2}"/>
                </a:ext>
              </a:extLst>
            </p:cNvPr>
            <p:cNvSpPr txBox="1"/>
            <p:nvPr/>
          </p:nvSpPr>
          <p:spPr>
            <a:xfrm>
              <a:off x="5131557" y="4678805"/>
              <a:ext cx="135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Weeknd</a:t>
              </a:r>
              <a:r>
                <a:rPr lang="en-US" dirty="0"/>
                <a:t> Lyrics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8B416E8B-69F3-4A73-9FC2-4AB98C8F2AB5}"/>
                </a:ext>
              </a:extLst>
            </p:cNvPr>
            <p:cNvSpPr txBox="1"/>
            <p:nvPr/>
          </p:nvSpPr>
          <p:spPr>
            <a:xfrm>
              <a:off x="7126404" y="4678805"/>
              <a:ext cx="1906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Sentiment Lexicon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B4999FBE-FC6D-42C2-A41F-D0719453E952}"/>
              </a:ext>
            </a:extLst>
          </p:cNvPr>
          <p:cNvCxnSpPr/>
          <p:nvPr/>
        </p:nvCxnSpPr>
        <p:spPr>
          <a:xfrm>
            <a:off x="627797" y="3879856"/>
            <a:ext cx="77246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5C454816-8D14-4B4F-94E1-237ED72F58AB}"/>
              </a:ext>
            </a:extLst>
          </p:cNvPr>
          <p:cNvGrpSpPr/>
          <p:nvPr/>
        </p:nvGrpSpPr>
        <p:grpSpPr>
          <a:xfrm>
            <a:off x="249974" y="1521069"/>
            <a:ext cx="2125133" cy="2049508"/>
            <a:chOff x="367204" y="1708246"/>
            <a:chExt cx="2125133" cy="204950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05C667E9-1E4C-4E5C-B8E7-CEEEC2652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009" y="2290904"/>
              <a:ext cx="1533525" cy="14668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3ACD3695-BB92-4E19-93D4-328FE431AA9D}"/>
                </a:ext>
              </a:extLst>
            </p:cNvPr>
            <p:cNvSpPr txBox="1"/>
            <p:nvPr/>
          </p:nvSpPr>
          <p:spPr>
            <a:xfrm>
              <a:off x="367204" y="1708246"/>
              <a:ext cx="21251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AFINN- Dutch researcher</a:t>
              </a:r>
            </a:p>
            <a:p>
              <a:pPr algn="ctr"/>
              <a:r>
                <a:rPr lang="en-US" dirty="0"/>
                <a:t>Words scored -5 to 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AB143313-526C-445C-8AAE-FADDA1CD0A33}"/>
              </a:ext>
            </a:extLst>
          </p:cNvPr>
          <p:cNvGrpSpPr/>
          <p:nvPr/>
        </p:nvGrpSpPr>
        <p:grpSpPr>
          <a:xfrm>
            <a:off x="2796315" y="1525832"/>
            <a:ext cx="2159182" cy="2039983"/>
            <a:chOff x="2699870" y="1708246"/>
            <a:chExt cx="2159182" cy="203998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705DDAE7-E657-48FA-AAD9-DBBD92767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9348" y="2290904"/>
              <a:ext cx="1800225" cy="14573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C9F12DA9-7252-4885-B334-F8E8B16780F5}"/>
                </a:ext>
              </a:extLst>
            </p:cNvPr>
            <p:cNvSpPr txBox="1"/>
            <p:nvPr/>
          </p:nvSpPr>
          <p:spPr>
            <a:xfrm>
              <a:off x="2699870" y="1708246"/>
              <a:ext cx="21591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Bing- U of I-Chi Researcher</a:t>
              </a:r>
            </a:p>
            <a:p>
              <a:pPr algn="ctr"/>
              <a:r>
                <a:rPr lang="en-US" sz="1400" dirty="0"/>
                <a:t>Words scored </a:t>
              </a:r>
              <a:r>
                <a:rPr lang="en-US" sz="1400" dirty="0" err="1"/>
                <a:t>Pos</a:t>
              </a:r>
              <a:r>
                <a:rPr lang="en-US" sz="1400" dirty="0"/>
                <a:t>/</a:t>
              </a:r>
              <a:r>
                <a:rPr lang="en-US" sz="1400" dirty="0" err="1"/>
                <a:t>Neg</a:t>
              </a:r>
              <a:endParaRPr lang="en-US" sz="14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F746E07F-7E61-4754-BE22-CF8CCEAF2C1E}"/>
              </a:ext>
            </a:extLst>
          </p:cNvPr>
          <p:cNvGrpSpPr/>
          <p:nvPr/>
        </p:nvGrpSpPr>
        <p:grpSpPr>
          <a:xfrm>
            <a:off x="5243203" y="1525832"/>
            <a:ext cx="3666517" cy="2039983"/>
            <a:chOff x="5360433" y="1708246"/>
            <a:chExt cx="3666517" cy="203998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8B4C21D6-7D75-413A-AC32-307BEA3B6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6441" y="2290904"/>
              <a:ext cx="1714500" cy="145732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6AAB81FC-8982-4587-A23B-CF0BB02E9587}"/>
                </a:ext>
              </a:extLst>
            </p:cNvPr>
            <p:cNvSpPr txBox="1"/>
            <p:nvPr/>
          </p:nvSpPr>
          <p:spPr>
            <a:xfrm>
              <a:off x="5360433" y="1708246"/>
              <a:ext cx="3666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NRC – </a:t>
              </a:r>
              <a:r>
                <a:rPr lang="en-US" sz="1600" b="1" dirty="0" err="1"/>
                <a:t>mTurk</a:t>
              </a:r>
              <a:endParaRPr lang="en-US" sz="1600" b="1" dirty="0"/>
            </a:p>
            <a:p>
              <a:pPr algn="ctr"/>
              <a:r>
                <a:rPr lang="en-US" sz="1600" dirty="0"/>
                <a:t>Words classified into 8 primary &amp; </a:t>
              </a:r>
              <a:r>
                <a:rPr lang="en-US" sz="1600" dirty="0" err="1"/>
                <a:t>pos</a:t>
              </a:r>
              <a:r>
                <a:rPr lang="en-US" sz="1600" dirty="0"/>
                <a:t>/</a:t>
              </a:r>
              <a:r>
                <a:rPr lang="en-US" sz="1600" dirty="0" err="1"/>
                <a:t>neg</a:t>
              </a:r>
              <a:endParaRPr lang="en-US" sz="1600" dirty="0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BFA6FE7B-0460-4686-9380-D4B89C8CFBA5}"/>
              </a:ext>
            </a:extLst>
          </p:cNvPr>
          <p:cNvCxnSpPr/>
          <p:nvPr/>
        </p:nvCxnSpPr>
        <p:spPr>
          <a:xfrm>
            <a:off x="2571379" y="1767901"/>
            <a:ext cx="0" cy="155584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DFC67D2E-70E2-44A6-81B1-F1308D60344D}"/>
              </a:ext>
            </a:extLst>
          </p:cNvPr>
          <p:cNvCxnSpPr/>
          <p:nvPr/>
        </p:nvCxnSpPr>
        <p:spPr>
          <a:xfrm>
            <a:off x="5240567" y="1767901"/>
            <a:ext cx="0" cy="155584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773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recreate </a:t>
            </a:r>
            <a:r>
              <a:rPr lang="en-US" dirty="0" err="1" smtClean="0"/>
              <a:t>Plutchik’s</a:t>
            </a:r>
            <a:r>
              <a:rPr lang="en-US" dirty="0" smtClean="0"/>
              <a:t> Wheel of Emotions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1226896"/>
            <a:ext cx="4343400" cy="44042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BBF85A-CC36-4919-A4E5-B541A3DD3D76}"/>
              </a:ext>
            </a:extLst>
          </p:cNvPr>
          <p:cNvSpPr txBox="1"/>
          <p:nvPr/>
        </p:nvSpPr>
        <p:spPr>
          <a:xfrm>
            <a:off x="185383" y="5824265"/>
            <a:ext cx="877323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Back to the script!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702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 </a:t>
            </a:r>
            <a:r>
              <a:rPr lang="en-US" i="1" smtClean="0"/>
              <a:t>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2713601"/>
              </p:ext>
            </p:extLst>
          </p:nvPr>
        </p:nvGraphicFramePr>
        <p:xfrm>
          <a:off x="628650" y="1111250"/>
          <a:ext cx="7887506" cy="334200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384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82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7907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  <a:r>
                        <a:rPr lang="en-US" sz="2400" b="0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– June 19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8776" marR="8776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 Q/A from yesterday</a:t>
                      </a:r>
                      <a:endParaRPr lang="pt-BR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Polarity &amp; Sentiment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Topic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Modeling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K-Means, Spherical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K-Mean, K-</a:t>
                      </a:r>
                      <a:r>
                        <a:rPr lang="en-US" sz="18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Mediod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Clustering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62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3CAEBDC-A022-42FC-8B92-BDD83F961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8/27/2019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37B78173-5947-4F35-9667-F563D71FF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76" y="365126"/>
            <a:ext cx="8939048" cy="591477"/>
          </a:xfrm>
        </p:spPr>
        <p:txBody>
          <a:bodyPr/>
          <a:lstStyle/>
          <a:p>
            <a:r>
              <a:rPr lang="en-US" dirty="0" err="1" smtClean="0"/>
              <a:t>Zipf’s</a:t>
            </a:r>
            <a:r>
              <a:rPr lang="en-US" dirty="0" smtClean="0"/>
              <a:t> Law: Our words  are less diverse than we think</a:t>
            </a:r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xmlns="" id="{545F3542-284F-40CB-AA56-2D2C37D0A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93F5FA2-CF1A-47D7-B82C-0D8B23383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Many words in natural language but also a steep decline in actual usage.  Follows a predictable pattern. 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27434" y="2081047"/>
            <a:ext cx="3689132" cy="2676504"/>
            <a:chOff x="433759" y="2081047"/>
            <a:chExt cx="3689132" cy="2676504"/>
          </a:xfrm>
        </p:grpSpPr>
        <p:pic>
          <p:nvPicPr>
            <p:cNvPr id="7" name="Picture 2" descr="Image result for zipf's law">
              <a:extLst>
                <a:ext uri="{FF2B5EF4-FFF2-40B4-BE49-F238E27FC236}">
                  <a16:creationId xmlns:a16="http://schemas.microsoft.com/office/drawing/2014/main" xmlns="" id="{E79F8C42-DDEC-484B-9AF4-5697CCAD2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024" y="2556649"/>
              <a:ext cx="3664603" cy="2200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433759" y="2081047"/>
              <a:ext cx="3689132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Another Example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010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see </a:t>
            </a:r>
            <a:r>
              <a:rPr lang="en-US" dirty="0" err="1" smtClean="0"/>
              <a:t>Zipf’s</a:t>
            </a:r>
            <a:r>
              <a:rPr lang="en-US" dirty="0" smtClean="0"/>
              <a:t> law in linguistics?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xmlns="" id="{C811B83C-CEDF-4FD4-9014-3F1FE1E7AC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0359922"/>
              </p:ext>
            </p:extLst>
          </p:nvPr>
        </p:nvGraphicFramePr>
        <p:xfrm>
          <a:off x="4454925" y="2065283"/>
          <a:ext cx="4247641" cy="26468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Therefore, even if we know 000s of words, we will use as few as possible to communicate.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434" y="2081047"/>
            <a:ext cx="3531476" cy="37837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Principle of Least Effort Theory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462" y="2569779"/>
            <a:ext cx="3515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Humans will choose a path of least resistance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Humans seek to minimize effort for a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270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8/27/2019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Polarity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Plus 5"/>
          <p:cNvSpPr/>
          <p:nvPr/>
        </p:nvSpPr>
        <p:spPr>
          <a:xfrm>
            <a:off x="646386" y="1986455"/>
            <a:ext cx="3231931" cy="3231931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inus 6"/>
          <p:cNvSpPr/>
          <p:nvPr/>
        </p:nvSpPr>
        <p:spPr>
          <a:xfrm>
            <a:off x="4785550" y="1907627"/>
            <a:ext cx="3302159" cy="3405352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To what extent is a document positive or negative.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421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see if we can do it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2" descr="Image result for nlp  meme">
            <a:extLst>
              <a:ext uri="{FF2B5EF4-FFF2-40B4-BE49-F238E27FC236}">
                <a16:creationId xmlns:a16="http://schemas.microsoft.com/office/drawing/2014/main" xmlns="" id="{35D90B61-6276-460C-9D9B-5206933B7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002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499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you rate the </a:t>
            </a:r>
            <a:r>
              <a:rPr lang="en-US" i="1" dirty="0" smtClean="0"/>
              <a:t>polarity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I loathe Aldi.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I love Carrefour. They are the best.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I like shopping at </a:t>
            </a:r>
            <a:r>
              <a:rPr lang="en-US" sz="4400" dirty="0" err="1" smtClean="0"/>
              <a:t>Migros</a:t>
            </a:r>
            <a:r>
              <a:rPr lang="en-US" sz="4400" dirty="0" smtClean="0"/>
              <a:t> but hate the location.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58365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you rate the </a:t>
            </a:r>
            <a:r>
              <a:rPr lang="en-US" i="1" dirty="0" smtClean="0"/>
              <a:t>polarity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I </a:t>
            </a:r>
            <a:r>
              <a:rPr lang="en-US" sz="4400" dirty="0" smtClean="0">
                <a:solidFill>
                  <a:schemeClr val="accent1"/>
                </a:solidFill>
              </a:rPr>
              <a:t>loathe</a:t>
            </a:r>
            <a:r>
              <a:rPr lang="en-US" sz="4400" dirty="0" smtClean="0"/>
              <a:t> Aldi.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I </a:t>
            </a:r>
            <a:r>
              <a:rPr lang="en-US" sz="4400" dirty="0" smtClean="0">
                <a:solidFill>
                  <a:srgbClr val="92D050"/>
                </a:solidFill>
              </a:rPr>
              <a:t>love</a:t>
            </a:r>
            <a:r>
              <a:rPr lang="en-US" sz="4400" dirty="0" smtClean="0"/>
              <a:t> Carrefour. They are the </a:t>
            </a:r>
            <a:r>
              <a:rPr lang="en-US" sz="4400" dirty="0" smtClean="0">
                <a:solidFill>
                  <a:srgbClr val="92D050"/>
                </a:solidFill>
              </a:rPr>
              <a:t>best</a:t>
            </a:r>
            <a:r>
              <a:rPr lang="en-US" sz="4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I </a:t>
            </a:r>
            <a:r>
              <a:rPr lang="en-US" sz="4400" dirty="0" smtClean="0">
                <a:solidFill>
                  <a:srgbClr val="92D050"/>
                </a:solidFill>
              </a:rPr>
              <a:t>like</a:t>
            </a:r>
            <a:r>
              <a:rPr lang="en-US" sz="4400" dirty="0" smtClean="0"/>
              <a:t> shopping at </a:t>
            </a:r>
            <a:r>
              <a:rPr lang="en-US" sz="4400" dirty="0" err="1" smtClean="0"/>
              <a:t>Migros</a:t>
            </a:r>
            <a:r>
              <a:rPr lang="en-US" sz="4400" dirty="0" smtClean="0"/>
              <a:t> but </a:t>
            </a:r>
            <a:r>
              <a:rPr lang="en-US" sz="4400" dirty="0" smtClean="0">
                <a:solidFill>
                  <a:srgbClr val="C00000"/>
                </a:solidFill>
              </a:rPr>
              <a:t>hate</a:t>
            </a:r>
            <a:r>
              <a:rPr lang="en-US" sz="4400" dirty="0" smtClean="0"/>
              <a:t> the location.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656876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you do that?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I </a:t>
            </a:r>
            <a:r>
              <a:rPr lang="en-US" sz="3200" dirty="0" smtClean="0">
                <a:solidFill>
                  <a:schemeClr val="accent1"/>
                </a:solidFill>
              </a:rPr>
              <a:t>loathe</a:t>
            </a:r>
            <a:r>
              <a:rPr lang="en-US" sz="3200" dirty="0" smtClean="0"/>
              <a:t> Aldi.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I </a:t>
            </a:r>
            <a:r>
              <a:rPr lang="en-US" sz="3200" dirty="0" smtClean="0">
                <a:solidFill>
                  <a:srgbClr val="92D050"/>
                </a:solidFill>
              </a:rPr>
              <a:t>love</a:t>
            </a:r>
            <a:r>
              <a:rPr lang="en-US" sz="3200" dirty="0" smtClean="0"/>
              <a:t> Carrefour.  They are the </a:t>
            </a:r>
            <a:r>
              <a:rPr lang="en-US" sz="3200" dirty="0">
                <a:solidFill>
                  <a:srgbClr val="92D050"/>
                </a:solidFill>
              </a:rPr>
              <a:t>best</a:t>
            </a:r>
            <a:r>
              <a:rPr lang="en-US" sz="32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I </a:t>
            </a:r>
            <a:r>
              <a:rPr lang="en-US" sz="3200" dirty="0" smtClean="0">
                <a:solidFill>
                  <a:srgbClr val="92D050"/>
                </a:solidFill>
              </a:rPr>
              <a:t>like</a:t>
            </a:r>
            <a:r>
              <a:rPr lang="en-US" sz="3200" dirty="0" smtClean="0"/>
              <a:t> shopping at </a:t>
            </a:r>
            <a:r>
              <a:rPr lang="en-US" sz="3200" dirty="0" err="1" smtClean="0"/>
              <a:t>Migros</a:t>
            </a:r>
            <a:r>
              <a:rPr lang="en-US" sz="3200" dirty="0" smtClean="0"/>
              <a:t> but </a:t>
            </a:r>
            <a:r>
              <a:rPr lang="en-US" sz="3200" dirty="0" smtClean="0">
                <a:solidFill>
                  <a:srgbClr val="C00000"/>
                </a:solidFill>
              </a:rPr>
              <a:t>hate</a:t>
            </a:r>
            <a:r>
              <a:rPr lang="en-US" sz="3200" dirty="0" smtClean="0"/>
              <a:t> the location. 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 know groups of positive and negative words.  </a:t>
            </a:r>
            <a:r>
              <a:rPr lang="en-US" sz="16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could be called a polarity lexicon</a:t>
            </a:r>
            <a:endParaRPr lang="en-US" sz="1600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5903" y="1513489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-1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6411311" y="2990193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+</a:t>
            </a:r>
            <a:r>
              <a:rPr lang="en-US" sz="3200" dirty="0"/>
              <a:t>2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1289" y="4658710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</a:t>
            </a:r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1445179" y="4658710"/>
            <a:ext cx="867104" cy="677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-1</a:t>
            </a:r>
            <a:endParaRPr lang="en-US" sz="3200" dirty="0"/>
          </a:p>
        </p:txBody>
      </p:sp>
      <p:sp>
        <p:nvSpPr>
          <p:cNvPr id="12" name="Equal 11"/>
          <p:cNvSpPr/>
          <p:nvPr/>
        </p:nvSpPr>
        <p:spPr>
          <a:xfrm>
            <a:off x="2490958" y="4753304"/>
            <a:ext cx="740980" cy="488731"/>
          </a:xfrm>
          <a:prstGeom prst="mathEqual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68724" y="4658710"/>
            <a:ext cx="867104" cy="6779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379597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5874</TotalTime>
  <Words>1145</Words>
  <Application>Microsoft Office PowerPoint</Application>
  <PresentationFormat>On-screen Show (4:3)</PresentationFormat>
  <Paragraphs>356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 Unicode MS</vt:lpstr>
      <vt:lpstr>Arial</vt:lpstr>
      <vt:lpstr>Calibri</vt:lpstr>
      <vt:lpstr>Calibri Light</vt:lpstr>
      <vt:lpstr>Consolas</vt:lpstr>
      <vt:lpstr>1_Office Theme</vt:lpstr>
      <vt:lpstr>GSERM: Text Mining &amp; NLP Sentiment Analysis</vt:lpstr>
      <vt:lpstr>Agenda – all times are suggested</vt:lpstr>
      <vt:lpstr>Zipf’s Law: Our words  are less diverse than we think</vt:lpstr>
      <vt:lpstr>Why do we see Zipf’s law in linguistics?</vt:lpstr>
      <vt:lpstr>Polarity</vt:lpstr>
      <vt:lpstr>Let’s see if we can do it</vt:lpstr>
      <vt:lpstr>How would you rate the polarity?</vt:lpstr>
      <vt:lpstr>How would you rate the polarity?</vt:lpstr>
      <vt:lpstr>How did you do that?</vt:lpstr>
      <vt:lpstr>Simple Sentiment Polarity</vt:lpstr>
      <vt:lpstr>Differences between Polarity &amp; Emotion</vt:lpstr>
      <vt:lpstr>Differences between Polarity &amp; Emotion</vt:lpstr>
      <vt:lpstr>A bit more complex polarity</vt:lpstr>
      <vt:lpstr>Let’s use our computers!</vt:lpstr>
      <vt:lpstr>In reality sentiment is more complex.</vt:lpstr>
      <vt:lpstr>Kanjoya’s Experience Corpus</vt:lpstr>
      <vt:lpstr>Tidy Data Formats are structured differently</vt:lpstr>
      <vt:lpstr>The pipe operator…%&gt;%</vt:lpstr>
      <vt:lpstr>Tidy data uses %&gt;% to forward objects</vt:lpstr>
      <vt:lpstr>In this exercise we will examine song lyrics</vt:lpstr>
      <vt:lpstr>Sentiment the Tidy Way uses joins with existing lexicons</vt:lpstr>
      <vt:lpstr>Tidy can seem complicated but not impossible.</vt:lpstr>
      <vt:lpstr>Starting with a DTM, its straightforward</vt:lpstr>
      <vt:lpstr>Get in touch with our feelings…</vt:lpstr>
      <vt:lpstr>Similar polarity scores in both methods</vt:lpstr>
      <vt:lpstr>Similar polarity scores in both methods</vt:lpstr>
      <vt:lpstr>TidyText has other sentiment lexicons</vt:lpstr>
      <vt:lpstr>Let’s recreate Plutchik’s Wheel of Emotions</vt:lpstr>
      <vt:lpstr>Agenda – all times are suggested</vt:lpstr>
    </vt:vector>
  </TitlesOfParts>
  <Company>Liberty Mutual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335</cp:revision>
  <dcterms:created xsi:type="dcterms:W3CDTF">2018-05-23T17:24:59Z</dcterms:created>
  <dcterms:modified xsi:type="dcterms:W3CDTF">2019-08-27T21:05:55Z</dcterms:modified>
</cp:coreProperties>
</file>